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84" r:id="rId6"/>
    <p:sldId id="263" r:id="rId7"/>
    <p:sldId id="332" r:id="rId8"/>
    <p:sldId id="268" r:id="rId9"/>
    <p:sldId id="269" r:id="rId10"/>
    <p:sldId id="270" r:id="rId11"/>
    <p:sldId id="281" r:id="rId12"/>
    <p:sldId id="271" r:id="rId13"/>
    <p:sldId id="324" r:id="rId14"/>
    <p:sldId id="327" r:id="rId15"/>
    <p:sldId id="328" r:id="rId16"/>
    <p:sldId id="329" r:id="rId17"/>
    <p:sldId id="330" r:id="rId18"/>
    <p:sldId id="331" r:id="rId19"/>
    <p:sldId id="333" r:id="rId20"/>
    <p:sldId id="305" r:id="rId21"/>
    <p:sldId id="309" r:id="rId22"/>
    <p:sldId id="307" r:id="rId23"/>
    <p:sldId id="31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185EB5D-59D4-D73D-3A07-795FF2B1BA31}" name="Ashley Goldman" initials="AG" userId="S::agoldman@silverhillhospital.org::f21f75f6-8a0f-4d46-b6e5-2e0c1109d65f" providerId="AD"/>
  <p188:author id="{D7F0F192-ED2D-39D0-4C19-E2C8F7F3AB31}" name="Tim Dougherty" initials="TD" userId="S::tdougherty@silverhillhospital.org::cbb42b47-6171-4752-952c-2397073625d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Dougherty" initials="TD" lastIdx="2" clrIdx="0">
    <p:extLst>
      <p:ext uri="{19B8F6BF-5375-455C-9EA6-DF929625EA0E}">
        <p15:presenceInfo xmlns:p15="http://schemas.microsoft.com/office/powerpoint/2012/main" userId="S::tdougherty@silverhillhospital.org::cbb42b47-6171-4752-952c-2397073625d3" providerId="AD"/>
      </p:ext>
    </p:extLst>
  </p:cmAuthor>
  <p:cmAuthor id="2" name="Elizabeth Mcintyre" initials="EM" lastIdx="1" clrIdx="1">
    <p:extLst>
      <p:ext uri="{19B8F6BF-5375-455C-9EA6-DF929625EA0E}">
        <p15:presenceInfo xmlns:p15="http://schemas.microsoft.com/office/powerpoint/2012/main" userId="S::emcintyre@silverhillhospital.org::1788bf25-b5d7-4696-bcf7-8806adba313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B28B74-2C36-7DC6-28FB-2346EE52094E}" v="39" dt="2023-03-20T18:16:11.912"/>
    <p1510:client id="{7B838BF4-1E7D-4E9B-A805-90F502456BDF}" v="28" dt="2022-04-26T19:44:37.293"/>
    <p1510:client id="{A05FC742-0A4A-84E0-3719-DFBCF6B3BC5E}" v="2" dt="2022-04-26T21:20:49.813"/>
    <p1510:client id="{A3A7CEAC-60E9-374A-27FE-64ABDBC3EA86}" v="2" dt="2023-03-20T18:49:38.915"/>
    <p1510:client id="{D6186AD2-A8A5-E818-CE70-5AFDE31AC484}" v="452" dt="2022-04-29T17:46:40.042"/>
    <p1510:client id="{FF26D227-5ED6-2640-9DDF-2133296E7131}" v="2650" dt="2022-04-26T23:00:18.4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Interlochen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undraising%20Comparison%20CY%202018-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Interlochen Center for the Arts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Contributions ($ Millions)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[Interlochen.xlsx]Sheet1!$B$16:$J$16</c:f>
              <c:numCache>
                <c:formatCode>0</c:formatCode>
                <c:ptCount val="9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</c:numCache>
            </c:numRef>
          </c:cat>
          <c:val>
            <c:numRef>
              <c:f>[Interlochen.xlsx]Sheet1!$B$17:$J$17</c:f>
              <c:numCache>
                <c:formatCode>0.0</c:formatCode>
                <c:ptCount val="9"/>
                <c:pt idx="0" formatCode="General">
                  <c:v>6.8</c:v>
                </c:pt>
                <c:pt idx="1">
                  <c:v>6.8</c:v>
                </c:pt>
                <c:pt idx="2" formatCode="General">
                  <c:v>6.8</c:v>
                </c:pt>
                <c:pt idx="3" formatCode="General">
                  <c:v>10.9</c:v>
                </c:pt>
                <c:pt idx="4" formatCode="General">
                  <c:v>14.9</c:v>
                </c:pt>
                <c:pt idx="5" formatCode="General">
                  <c:v>16.5</c:v>
                </c:pt>
                <c:pt idx="6" formatCode="General">
                  <c:v>8.1999999999999993</c:v>
                </c:pt>
                <c:pt idx="7" formatCode="General">
                  <c:v>13.6</c:v>
                </c:pt>
                <c:pt idx="8" formatCode="General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C4-4C92-A275-D32A819A6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-30"/>
        <c:axId val="1668701048"/>
        <c:axId val="720079111"/>
      </c:barChart>
      <c:catAx>
        <c:axId val="16687010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Fiscal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0079111"/>
        <c:crosses val="autoZero"/>
        <c:auto val="1"/>
        <c:lblAlgn val="ctr"/>
        <c:lblOffset val="100"/>
        <c:noMultiLvlLbl val="0"/>
      </c:catAx>
      <c:valAx>
        <c:axId val="720079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Contributions ($ Millions)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8701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Silver Hill Hospital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'[Fundraising Comparison CY 2018-2021.xlsx]Sheet1'!$A$5</c:f>
              <c:strCache>
                <c:ptCount val="1"/>
                <c:pt idx="0">
                  <c:v>Patient Financial Aid and Unrestricted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'[Fundraising Comparison CY 2018-2021.xlsx]Sheet1'!$C$4:$F$4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'[Fundraising Comparison CY 2018-2021.xlsx]Sheet1'!$C$5:$F$5</c:f>
              <c:numCache>
                <c:formatCode>"$"#,##0</c:formatCode>
                <c:ptCount val="4"/>
                <c:pt idx="0">
                  <c:v>644535</c:v>
                </c:pt>
                <c:pt idx="1">
                  <c:v>694103</c:v>
                </c:pt>
                <c:pt idx="2">
                  <c:v>968298</c:v>
                </c:pt>
                <c:pt idx="3" formatCode="_([$$-409]* #,##0_);_([$$-409]* \(#,##0\);_([$$-409]* &quot;-&quot;??_);_(@_)">
                  <c:v>1862388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24-4E9A-937C-1008D9CB0261}"/>
            </c:ext>
          </c:extLst>
        </c:ser>
        <c:ser>
          <c:idx val="1"/>
          <c:order val="1"/>
          <c:tx>
            <c:strRef>
              <c:f>'[Fundraising Comparison CY 2018-2021.xlsx]Sheet1'!$A$6</c:f>
              <c:strCache>
                <c:ptCount val="1"/>
                <c:pt idx="0">
                  <c:v>Restricted Contributions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'[Fundraising Comparison CY 2018-2021.xlsx]Sheet1'!$C$4:$F$4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'[Fundraising Comparison CY 2018-2021.xlsx]Sheet1'!$C$6:$F$6</c:f>
              <c:numCache>
                <c:formatCode>"$"#,##0</c:formatCode>
                <c:ptCount val="4"/>
                <c:pt idx="0">
                  <c:v>89745</c:v>
                </c:pt>
                <c:pt idx="1">
                  <c:v>1221710</c:v>
                </c:pt>
                <c:pt idx="2">
                  <c:v>1638483</c:v>
                </c:pt>
                <c:pt idx="3" formatCode="_([$$-409]* #,##0_);_([$$-409]* \(#,##0\);_([$$-409]* &quot;-&quot;??_);_(@_)">
                  <c:v>1690984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24-4E9A-937C-1008D9CB0261}"/>
            </c:ext>
          </c:extLst>
        </c:ser>
        <c:ser>
          <c:idx val="2"/>
          <c:order val="2"/>
          <c:tx>
            <c:strRef>
              <c:f>'[Fundraising Comparison CY 2018-2021.xlsx]Sheet1'!$A$7</c:f>
              <c:strCache>
                <c:ptCount val="1"/>
                <c:pt idx="0">
                  <c:v>Gala Dinner (Net of Expenses)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'[Fundraising Comparison CY 2018-2021.xlsx]Sheet1'!$C$4:$F$4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'[Fundraising Comparison CY 2018-2021.xlsx]Sheet1'!$C$7:$F$7</c:f>
              <c:numCache>
                <c:formatCode>"$"#,##0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_([$$-409]* #,##0_);_([$$-409]* \(#,##0\);_([$$-409]* &quot;-&quot;??_);_(@_)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24-4E9A-937C-1008D9CB02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933511"/>
        <c:axId val="1889663207"/>
      </c:barChart>
      <c:catAx>
        <c:axId val="75933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9663207"/>
        <c:crosses val="autoZero"/>
        <c:auto val="1"/>
        <c:lblAlgn val="ctr"/>
        <c:lblOffset val="100"/>
        <c:noMultiLvlLbl val="0"/>
      </c:catAx>
      <c:valAx>
        <c:axId val="1889663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933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7D189-CA40-4A38-8F95-EA8761EBD331}" type="datetimeFigureOut">
              <a:rPr lang="en-US"/>
              <a:t>3/20/2023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0FF49-4C2B-4EA5-B24E-1409CC67F09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7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0FF49-4C2B-4EA5-B24E-1409CC67F09A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23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0FF49-4C2B-4EA5-B24E-1409CC67F09A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01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0FF49-4C2B-4EA5-B24E-1409CC67F09A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97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0FF49-4C2B-4EA5-B24E-1409CC67F09A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08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0FF49-4C2B-4EA5-B24E-1409CC67F09A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28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0FF49-4C2B-4EA5-B24E-1409CC67F09A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31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0FF49-4C2B-4EA5-B24E-1409CC67F09A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09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0FF49-4C2B-4EA5-B24E-1409CC67F09A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3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0FF49-4C2B-4EA5-B24E-1409CC67F09A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41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0FF49-4C2B-4EA5-B24E-1409CC67F09A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41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81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2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55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38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8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empos Headline Light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1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5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3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000">
                <a:solidFill>
                  <a:srgbClr val="002060"/>
                </a:solidFill>
              </a:defRPr>
            </a:lvl4pPr>
            <a:lvl5pPr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4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00206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7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98912-A595-403B-A204-0CD749502038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18439-DCE1-4F39-9E74-300AB83FC4E0}" type="slidenum">
              <a:rPr lang="en-US" smtClean="0"/>
              <a:t>‹#›</a:t>
            </a:fld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55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53612" y="333137"/>
            <a:ext cx="7639050" cy="65248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/>
                <a:cs typeface="Arial"/>
              </a:rPr>
              <a:t>Start Your Plan Here:</a:t>
            </a:r>
          </a:p>
          <a:p>
            <a:r>
              <a:rPr lang="en-US" sz="3600" dirty="0">
                <a:solidFill>
                  <a:schemeClr val="bg1"/>
                </a:solidFill>
                <a:latin typeface="Arial"/>
                <a:cs typeface="Arial"/>
              </a:rPr>
              <a:t>Implementing a Big-League </a:t>
            </a:r>
            <a:br>
              <a:rPr lang="en-US" sz="3600" dirty="0">
                <a:latin typeface="Arial"/>
                <a:cs typeface="Arial"/>
              </a:rPr>
            </a:br>
            <a:r>
              <a:rPr lang="en-US" sz="3600" dirty="0">
                <a:solidFill>
                  <a:schemeClr val="bg1"/>
                </a:solidFill>
                <a:latin typeface="Arial"/>
                <a:cs typeface="Arial"/>
              </a:rPr>
              <a:t>Relationship Management Program for Your Small Shop</a:t>
            </a: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April 17, 2023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AFP ICON, New Orleans</a:t>
            </a:r>
            <a:endParaRPr lang="en-US" sz="2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Timothy J. Dougherty</a:t>
            </a:r>
          </a:p>
          <a:p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Chief Advancement Officer</a:t>
            </a:r>
          </a:p>
          <a:p>
            <a:endParaRPr lang="en-US" sz="5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008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C1FE05-BC9B-4DBB-BC79-565C0DE6741E}"/>
              </a:ext>
            </a:extLst>
          </p:cNvPr>
          <p:cNvSpPr/>
          <p:nvPr/>
        </p:nvSpPr>
        <p:spPr>
          <a:xfrm>
            <a:off x="1219200" y="2743200"/>
            <a:ext cx="470684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EF2437-56D2-41CA-B29A-2D810D67CF56}"/>
              </a:ext>
            </a:extLst>
          </p:cNvPr>
          <p:cNvSpPr txBox="1"/>
          <p:nvPr/>
        </p:nvSpPr>
        <p:spPr>
          <a:xfrm>
            <a:off x="435035" y="1861916"/>
            <a:ext cx="8273929" cy="42011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800"/>
              <a:t>Know more about them, and their interactions with your organization, than anyone else at the organization</a:t>
            </a:r>
            <a:br>
              <a:rPr lang="en-US" sz="2800"/>
            </a:br>
            <a:endParaRPr lang="en-US" sz="2800"/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800"/>
              <a:t>PROACTIVELY </a:t>
            </a:r>
            <a:r>
              <a:rPr lang="en-US" sz="2800" u="sng"/>
              <a:t>facilitate </a:t>
            </a:r>
            <a:r>
              <a:rPr lang="en-US" sz="2800"/>
              <a:t>the strengthening of their relationship to your organization, including the solicitation and stewarding of their contributions.</a:t>
            </a:r>
            <a:endParaRPr lang="en-US"/>
          </a:p>
          <a:p>
            <a:pPr>
              <a:spcAft>
                <a:spcPts val="600"/>
              </a:spcAft>
            </a:pPr>
            <a:endParaRPr lang="en-US" sz="2800"/>
          </a:p>
          <a:p>
            <a:pPr>
              <a:spcAft>
                <a:spcPts val="600"/>
              </a:spcAft>
            </a:pPr>
            <a:endParaRPr lang="en-US" sz="2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444F94-619E-4EE7-8A1C-A8EC4ABE305B}"/>
              </a:ext>
            </a:extLst>
          </p:cNvPr>
          <p:cNvSpPr txBox="1"/>
          <p:nvPr/>
        </p:nvSpPr>
        <p:spPr>
          <a:xfrm>
            <a:off x="433399" y="794934"/>
            <a:ext cx="827392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/>
              <a:t>The Relationship Manager’s Job</a:t>
            </a:r>
          </a:p>
        </p:txBody>
      </p:sp>
    </p:spTree>
    <p:extLst>
      <p:ext uri="{BB962C8B-B14F-4D97-AF65-F5344CB8AC3E}">
        <p14:creationId xmlns:p14="http://schemas.microsoft.com/office/powerpoint/2010/main" val="2413807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C1FE05-BC9B-4DBB-BC79-565C0DE6741E}"/>
              </a:ext>
            </a:extLst>
          </p:cNvPr>
          <p:cNvSpPr/>
          <p:nvPr/>
        </p:nvSpPr>
        <p:spPr>
          <a:xfrm>
            <a:off x="1219200" y="2743200"/>
            <a:ext cx="470684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EF2437-56D2-41CA-B29A-2D810D67CF56}"/>
              </a:ext>
            </a:extLst>
          </p:cNvPr>
          <p:cNvSpPr txBox="1"/>
          <p:nvPr/>
        </p:nvSpPr>
        <p:spPr>
          <a:xfrm>
            <a:off x="630725" y="2452314"/>
            <a:ext cx="8273929" cy="4001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/>
              <a:t>ONLY FRONTLINE FUNDRAISING STAFF CAN SERVE AS A RELATIONSHIP MANAGER (RM), THOUGH OTHERS CAN INTERACT OR BE OUT FRONT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/>
              <a:t>ONE FULL-TIME RM CAN MANAGE ABOUT 120 DONOR HOUSEHOLDS, NOT MORE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/>
              <a:t>EACH OF YOUR TOP PROSPECTS MUST HAVE AN RM</a:t>
            </a:r>
            <a:endParaRPr lang="en-US"/>
          </a:p>
          <a:p>
            <a:pPr>
              <a:spcAft>
                <a:spcPts val="600"/>
              </a:spcAft>
            </a:pPr>
            <a:endParaRPr lang="en-US" sz="2800"/>
          </a:p>
          <a:p>
            <a:pPr>
              <a:spcAft>
                <a:spcPts val="600"/>
              </a:spcAft>
            </a:pPr>
            <a:endParaRPr lang="en-US" sz="2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444F94-619E-4EE7-8A1C-A8EC4ABE305B}"/>
              </a:ext>
            </a:extLst>
          </p:cNvPr>
          <p:cNvSpPr txBox="1"/>
          <p:nvPr/>
        </p:nvSpPr>
        <p:spPr>
          <a:xfrm>
            <a:off x="433399" y="794934"/>
            <a:ext cx="827392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/>
              <a:t>Three Important </a:t>
            </a:r>
          </a:p>
          <a:p>
            <a:pPr algn="ctr"/>
            <a:r>
              <a:rPr lang="en-US" sz="3600"/>
              <a:t>Relationship Management </a:t>
            </a:r>
          </a:p>
          <a:p>
            <a:pPr algn="ctr"/>
            <a:r>
              <a:rPr lang="en-US" sz="3600"/>
              <a:t>Guidelines </a:t>
            </a:r>
          </a:p>
        </p:txBody>
      </p:sp>
    </p:spTree>
    <p:extLst>
      <p:ext uri="{BB962C8B-B14F-4D97-AF65-F5344CB8AC3E}">
        <p14:creationId xmlns:p14="http://schemas.microsoft.com/office/powerpoint/2010/main" val="596730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C1FE05-BC9B-4DBB-BC79-565C0DE6741E}"/>
              </a:ext>
            </a:extLst>
          </p:cNvPr>
          <p:cNvSpPr/>
          <p:nvPr/>
        </p:nvSpPr>
        <p:spPr>
          <a:xfrm>
            <a:off x="1219200" y="2743200"/>
            <a:ext cx="470684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EF2437-56D2-41CA-B29A-2D810D67CF56}"/>
              </a:ext>
            </a:extLst>
          </p:cNvPr>
          <p:cNvSpPr txBox="1"/>
          <p:nvPr/>
        </p:nvSpPr>
        <p:spPr>
          <a:xfrm>
            <a:off x="663607" y="1442063"/>
            <a:ext cx="8273929" cy="63401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/>
              <a:t>Remember, LINKAGE, INTEREST AND ABILITY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/>
              <a:t>About 15% of our donors are “tracked.”  We use A, B, C to distinguish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800"/>
              <a:t>$1M prospect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800"/>
              <a:t>$100,000 prospect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800"/>
              <a:t>$50,000/$10k annual gift prospect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/>
              <a:t>We focus most of our time, attention and energy on these individuals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AutoNum type="alphaUcPeriod"/>
            </a:pPr>
            <a:endParaRPr lang="en-US" sz="280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en-US"/>
          </a:p>
          <a:p>
            <a:pPr>
              <a:spcAft>
                <a:spcPts val="600"/>
              </a:spcAft>
            </a:pPr>
            <a:endParaRPr lang="en-US" sz="2800"/>
          </a:p>
          <a:p>
            <a:pPr>
              <a:spcAft>
                <a:spcPts val="600"/>
              </a:spcAft>
            </a:pPr>
            <a:endParaRPr lang="en-US" sz="2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444F94-619E-4EE7-8A1C-A8EC4ABE305B}"/>
              </a:ext>
            </a:extLst>
          </p:cNvPr>
          <p:cNvSpPr txBox="1"/>
          <p:nvPr/>
        </p:nvSpPr>
        <p:spPr>
          <a:xfrm>
            <a:off x="433399" y="794934"/>
            <a:ext cx="827392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/>
              <a:t>Who Are Your Top Prospects?</a:t>
            </a:r>
          </a:p>
        </p:txBody>
      </p:sp>
    </p:spTree>
    <p:extLst>
      <p:ext uri="{BB962C8B-B14F-4D97-AF65-F5344CB8AC3E}">
        <p14:creationId xmlns:p14="http://schemas.microsoft.com/office/powerpoint/2010/main" val="2929402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C1FE05-BC9B-4DBB-BC79-565C0DE6741E}"/>
              </a:ext>
            </a:extLst>
          </p:cNvPr>
          <p:cNvSpPr/>
          <p:nvPr/>
        </p:nvSpPr>
        <p:spPr>
          <a:xfrm>
            <a:off x="1219200" y="2743200"/>
            <a:ext cx="470684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endParaRPr lang="en-US" sz="200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E080D95-9110-C58A-F1E3-AFF280E15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956784"/>
              </p:ext>
            </p:extLst>
          </p:nvPr>
        </p:nvGraphicFramePr>
        <p:xfrm>
          <a:off x="994410" y="1020835"/>
          <a:ext cx="7351568" cy="4448938"/>
        </p:xfrm>
        <a:graphic>
          <a:graphicData uri="http://schemas.openxmlformats.org/drawingml/2006/table">
            <a:tbl>
              <a:tblPr/>
              <a:tblGrid>
                <a:gridCol w="3012875">
                  <a:extLst>
                    <a:ext uri="{9D8B030D-6E8A-4147-A177-3AD203B41FA5}">
                      <a16:colId xmlns:a16="http://schemas.microsoft.com/office/drawing/2014/main" val="3064026532"/>
                    </a:ext>
                  </a:extLst>
                </a:gridCol>
                <a:gridCol w="1368091">
                  <a:extLst>
                    <a:ext uri="{9D8B030D-6E8A-4147-A177-3AD203B41FA5}">
                      <a16:colId xmlns:a16="http://schemas.microsoft.com/office/drawing/2014/main" val="2692115572"/>
                    </a:ext>
                  </a:extLst>
                </a:gridCol>
                <a:gridCol w="1556396">
                  <a:extLst>
                    <a:ext uri="{9D8B030D-6E8A-4147-A177-3AD203B41FA5}">
                      <a16:colId xmlns:a16="http://schemas.microsoft.com/office/drawing/2014/main" val="4190491241"/>
                    </a:ext>
                  </a:extLst>
                </a:gridCol>
                <a:gridCol w="1414206">
                  <a:extLst>
                    <a:ext uri="{9D8B030D-6E8A-4147-A177-3AD203B41FA5}">
                      <a16:colId xmlns:a16="http://schemas.microsoft.com/office/drawing/2014/main" val="95503333"/>
                    </a:ext>
                  </a:extLst>
                </a:gridCol>
              </a:tblGrid>
              <a:tr h="56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Giving by Adv Track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953963"/>
                  </a:ext>
                </a:extLst>
              </a:tr>
              <a:tr h="104698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Adv Track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Donors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Percent of Total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942383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$1,699,500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855529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$381,088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06544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$153,609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29474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$344,970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834059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$2,579,268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705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783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C1FE05-BC9B-4DBB-BC79-565C0DE6741E}"/>
              </a:ext>
            </a:extLst>
          </p:cNvPr>
          <p:cNvSpPr/>
          <p:nvPr/>
        </p:nvSpPr>
        <p:spPr>
          <a:xfrm>
            <a:off x="1219200" y="2743200"/>
            <a:ext cx="470684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EF2437-56D2-41CA-B29A-2D810D67CF56}"/>
              </a:ext>
            </a:extLst>
          </p:cNvPr>
          <p:cNvSpPr txBox="1"/>
          <p:nvPr/>
        </p:nvSpPr>
        <p:spPr>
          <a:xfrm>
            <a:off x="2150709" y="2354359"/>
            <a:ext cx="5232226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BRING THEM INTO THE CIRCLE and </a:t>
            </a:r>
            <a:br>
              <a:rPr lang="en-US" sz="280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sz="280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MOVE THEM UP THE PYRAMID</a:t>
            </a:r>
            <a:endParaRPr lang="en-US" sz="280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/>
              <a:t>Let’s Brainstorm – what are some good ways to ”bring people into the circle?”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80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en-US"/>
          </a:p>
          <a:p>
            <a:pPr>
              <a:spcAft>
                <a:spcPts val="600"/>
              </a:spcAft>
            </a:pPr>
            <a:endParaRPr lang="en-US" sz="2800"/>
          </a:p>
          <a:p>
            <a:pPr>
              <a:spcAft>
                <a:spcPts val="600"/>
              </a:spcAft>
            </a:pPr>
            <a:endParaRPr lang="en-US" sz="2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444F94-619E-4EE7-8A1C-A8EC4ABE305B}"/>
              </a:ext>
            </a:extLst>
          </p:cNvPr>
          <p:cNvSpPr txBox="1"/>
          <p:nvPr/>
        </p:nvSpPr>
        <p:spPr>
          <a:xfrm>
            <a:off x="433399" y="794934"/>
            <a:ext cx="827392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/>
              <a:t>What are you going to do </a:t>
            </a:r>
            <a:br>
              <a:rPr lang="en-US" sz="3600"/>
            </a:br>
            <a:r>
              <a:rPr lang="en-US" sz="3600"/>
              <a:t>with your top prospects? </a:t>
            </a:r>
          </a:p>
        </p:txBody>
      </p:sp>
    </p:spTree>
    <p:extLst>
      <p:ext uri="{BB962C8B-B14F-4D97-AF65-F5344CB8AC3E}">
        <p14:creationId xmlns:p14="http://schemas.microsoft.com/office/powerpoint/2010/main" val="1732227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C1FE05-BC9B-4DBB-BC79-565C0DE6741E}"/>
              </a:ext>
            </a:extLst>
          </p:cNvPr>
          <p:cNvSpPr/>
          <p:nvPr/>
        </p:nvSpPr>
        <p:spPr>
          <a:xfrm>
            <a:off x="1219200" y="2743200"/>
            <a:ext cx="470684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EF2437-56D2-41CA-B29A-2D810D67CF56}"/>
              </a:ext>
            </a:extLst>
          </p:cNvPr>
          <p:cNvSpPr txBox="1"/>
          <p:nvPr/>
        </p:nvSpPr>
        <p:spPr>
          <a:xfrm>
            <a:off x="1955887" y="1275010"/>
            <a:ext cx="5232226" cy="66171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/>
              <a:t>My Advice: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/>
              <a:t>Identify Your Top Prospects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/>
              <a:t>Assign a relationship manager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/>
              <a:t>Think through/ map out how to “bring them into the circle” and ”move them up the pyramid.” 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i="1"/>
              <a:t>LET’S START WITH TWO OR THREE OF YOUR DONORS RIGHT NOW!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80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en-US"/>
          </a:p>
          <a:p>
            <a:pPr>
              <a:spcAft>
                <a:spcPts val="600"/>
              </a:spcAft>
            </a:pPr>
            <a:endParaRPr lang="en-US" sz="2800"/>
          </a:p>
          <a:p>
            <a:pPr>
              <a:spcAft>
                <a:spcPts val="600"/>
              </a:spcAft>
            </a:pPr>
            <a:endParaRPr lang="en-US" sz="2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444F94-619E-4EE7-8A1C-A8EC4ABE305B}"/>
              </a:ext>
            </a:extLst>
          </p:cNvPr>
          <p:cNvSpPr txBox="1"/>
          <p:nvPr/>
        </p:nvSpPr>
        <p:spPr>
          <a:xfrm>
            <a:off x="629857" y="628679"/>
            <a:ext cx="827392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/>
              <a:t>Let’s Start Your Plan</a:t>
            </a:r>
          </a:p>
        </p:txBody>
      </p:sp>
    </p:spTree>
    <p:extLst>
      <p:ext uri="{BB962C8B-B14F-4D97-AF65-F5344CB8AC3E}">
        <p14:creationId xmlns:p14="http://schemas.microsoft.com/office/powerpoint/2010/main" val="233412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pic>
        <p:nvPicPr>
          <p:cNvPr id="3074" name="Picture 2" descr="https://images.squarespace-cdn.com/content/v1/55fc0004e4b069a519961e2d/1442590746571-RPGKIXWGOO671REUNMCB/ke17ZwdGBToddI8pDm48kKVo6eXXpUnmuNsFtLxYNDVZw-zPPgdn4jUwVcJE1ZvWhcwhEtWJXoshNdA9f1qD7abfyk2s94xLLkDA7TSo2rckMlGDU48FfF-V7lLcSuGNU_Uf7d6wOiJwP-LWX64gbQ/image-asset.gif?format=300w">
            <a:extLst>
              <a:ext uri="{FF2B5EF4-FFF2-40B4-BE49-F238E27FC236}">
                <a16:creationId xmlns:a16="http://schemas.microsoft.com/office/drawing/2014/main" id="{2872F960-B5B2-4D9D-92C1-E465F755D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A0447C-FFF4-E8A7-FAEF-0B8B33298DAA}"/>
              </a:ext>
            </a:extLst>
          </p:cNvPr>
          <p:cNvSpPr txBox="1"/>
          <p:nvPr/>
        </p:nvSpPr>
        <p:spPr>
          <a:xfrm>
            <a:off x="914401" y="3372929"/>
            <a:ext cx="645255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Extra Slides follow</a:t>
            </a:r>
            <a:endParaRPr lang="en-US"/>
          </a:p>
          <a:p>
            <a:pPr algn="ctr"/>
            <a:r>
              <a:rPr lang="en-US">
                <a:solidFill>
                  <a:schemeClr val="bg1"/>
                </a:solidFill>
              </a:rPr>
              <a:t>For reference only, i.e., not a planned part of presentation</a:t>
            </a:r>
          </a:p>
        </p:txBody>
      </p:sp>
    </p:spTree>
    <p:extLst>
      <p:ext uri="{BB962C8B-B14F-4D97-AF65-F5344CB8AC3E}">
        <p14:creationId xmlns:p14="http://schemas.microsoft.com/office/powerpoint/2010/main" val="3967839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95AA5C-B6E9-48EC-AB62-3928521D720B}"/>
              </a:ext>
            </a:extLst>
          </p:cNvPr>
          <p:cNvSpPr/>
          <p:nvPr/>
        </p:nvSpPr>
        <p:spPr>
          <a:xfrm>
            <a:off x="1600200" y="674905"/>
            <a:ext cx="5486400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2800"/>
              <a:t>The Major Gift Pipeline: </a:t>
            </a:r>
            <a:endParaRPr lang="en-US"/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2800"/>
              <a:t>The Process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C1FE05-BC9B-4DBB-BC79-565C0DE6741E}"/>
              </a:ext>
            </a:extLst>
          </p:cNvPr>
          <p:cNvSpPr/>
          <p:nvPr/>
        </p:nvSpPr>
        <p:spPr>
          <a:xfrm>
            <a:off x="1219200" y="2743200"/>
            <a:ext cx="470684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EF2437-56D2-41CA-B29A-2D810D67CF56}"/>
              </a:ext>
            </a:extLst>
          </p:cNvPr>
          <p:cNvSpPr txBox="1"/>
          <p:nvPr/>
        </p:nvSpPr>
        <p:spPr>
          <a:xfrm>
            <a:off x="193731" y="1830353"/>
            <a:ext cx="8667409" cy="42165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600"/>
              <a:t>Reach out to prospective donors with linkage and ability - determine interest</a:t>
            </a:r>
          </a:p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600"/>
              <a:t>If interested, engage, involve and invite </a:t>
            </a:r>
            <a:br>
              <a:rPr lang="en-US" sz="2600"/>
            </a:br>
            <a:r>
              <a:rPr lang="en-US" sz="2600"/>
              <a:t>regular (1x) support</a:t>
            </a:r>
          </a:p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600"/>
              <a:t>Steward gifts, demonstrate impact, deepen relationship</a:t>
            </a:r>
          </a:p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600"/>
              <a:t>Seek special (10x)</a:t>
            </a:r>
            <a:r>
              <a:rPr lang="en-US" sz="2600">
                <a:ea typeface="+mn-lt"/>
                <a:cs typeface="+mn-lt"/>
              </a:rPr>
              <a:t> gifts </a:t>
            </a:r>
            <a:r>
              <a:rPr lang="en-US" sz="2600"/>
              <a:t> timed to institutional needs</a:t>
            </a:r>
          </a:p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600"/>
              <a:t>Ultimate (1000x) </a:t>
            </a:r>
            <a:r>
              <a:rPr lang="en-US" sz="2600">
                <a:ea typeface="+mn-lt"/>
                <a:cs typeface="+mn-lt"/>
              </a:rPr>
              <a:t>gifts </a:t>
            </a:r>
            <a:r>
              <a:rPr lang="en-US" sz="2600"/>
              <a:t>timed to factors in donor's life</a:t>
            </a:r>
          </a:p>
          <a:p>
            <a:pPr lvl="1">
              <a:spcAft>
                <a:spcPts val="600"/>
              </a:spcAft>
            </a:pPr>
            <a:endParaRPr lang="en-US" sz="2800"/>
          </a:p>
          <a:p>
            <a:pPr>
              <a:spcAft>
                <a:spcPts val="600"/>
              </a:spcAft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736584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95AA5C-B6E9-48EC-AB62-3928521D720B}"/>
              </a:ext>
            </a:extLst>
          </p:cNvPr>
          <p:cNvSpPr/>
          <p:nvPr/>
        </p:nvSpPr>
        <p:spPr>
          <a:xfrm>
            <a:off x="1600200" y="674905"/>
            <a:ext cx="5486400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2800"/>
              <a:t>The Major Gift Pipeline: </a:t>
            </a:r>
            <a:br>
              <a:rPr lang="en-US" sz="2800"/>
            </a:br>
            <a:r>
              <a:rPr lang="en-US" sz="2800"/>
              <a:t>The Numbers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C1FE05-BC9B-4DBB-BC79-565C0DE6741E}"/>
              </a:ext>
            </a:extLst>
          </p:cNvPr>
          <p:cNvSpPr/>
          <p:nvPr/>
        </p:nvSpPr>
        <p:spPr>
          <a:xfrm>
            <a:off x="1219200" y="2743200"/>
            <a:ext cx="470684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EF2437-56D2-41CA-B29A-2D810D67CF56}"/>
              </a:ext>
            </a:extLst>
          </p:cNvPr>
          <p:cNvSpPr txBox="1"/>
          <p:nvPr/>
        </p:nvSpPr>
        <p:spPr>
          <a:xfrm>
            <a:off x="697731" y="1860353"/>
            <a:ext cx="7815409" cy="4001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800"/>
              <a:t>One FTE MGO can qualify 300/ year</a:t>
            </a:r>
            <a:endParaRPr lang="en-US"/>
          </a:p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800"/>
              <a:t>Estimate 20% will be interested</a:t>
            </a:r>
          </a:p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800"/>
              <a:t>One FTE MGO can manage 120 donors</a:t>
            </a:r>
          </a:p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800"/>
              <a:t>Portfolio in thirds:  cultivation, solicitation, stewardship</a:t>
            </a:r>
          </a:p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800"/>
              <a:t>One third of solicitations will be successful</a:t>
            </a:r>
          </a:p>
          <a:p>
            <a:pPr lvl="1">
              <a:spcAft>
                <a:spcPts val="600"/>
              </a:spcAft>
            </a:pPr>
            <a:endParaRPr lang="en-US" sz="2800"/>
          </a:p>
          <a:p>
            <a:pPr>
              <a:spcAft>
                <a:spcPts val="600"/>
              </a:spcAft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025122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95AA5C-B6E9-48EC-AB62-3928521D720B}"/>
              </a:ext>
            </a:extLst>
          </p:cNvPr>
          <p:cNvSpPr/>
          <p:nvPr/>
        </p:nvSpPr>
        <p:spPr>
          <a:xfrm>
            <a:off x="1600200" y="674905"/>
            <a:ext cx="5486400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2800"/>
              <a:t>Key Ingredients for Success </a:t>
            </a:r>
            <a:br>
              <a:rPr lang="en-US" sz="2800"/>
            </a:br>
            <a:r>
              <a:rPr lang="en-US" sz="2800"/>
              <a:t>in Major Gift Fundraising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C1FE05-BC9B-4DBB-BC79-565C0DE6741E}"/>
              </a:ext>
            </a:extLst>
          </p:cNvPr>
          <p:cNvSpPr/>
          <p:nvPr/>
        </p:nvSpPr>
        <p:spPr>
          <a:xfrm>
            <a:off x="1219200" y="2743200"/>
            <a:ext cx="470684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EF2437-56D2-41CA-B29A-2D810D67CF56}"/>
              </a:ext>
            </a:extLst>
          </p:cNvPr>
          <p:cNvSpPr txBox="1"/>
          <p:nvPr/>
        </p:nvSpPr>
        <p:spPr>
          <a:xfrm>
            <a:off x="709731" y="1780655"/>
            <a:ext cx="7263862" cy="47089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800"/>
              <a:t>Carefully nurtured relationships with "qualified" prospective major donors</a:t>
            </a:r>
            <a:endParaRPr lang="en-US"/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800"/>
              <a:t>Ability to show donors that their gifts have had an impact and been well used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800"/>
              <a:t>Clear</a:t>
            </a:r>
            <a:r>
              <a:rPr lang="en-US" sz="2800">
                <a:ea typeface="+mn-lt"/>
                <a:cs typeface="+mn-lt"/>
              </a:rPr>
              <a:t>, compelling direction &amp; aspirations, </a:t>
            </a:r>
            <a:r>
              <a:rPr lang="en-US" sz="2800" u="sng">
                <a:ea typeface="+mn-lt"/>
                <a:cs typeface="+mn-lt"/>
              </a:rPr>
              <a:t>ideally with alignment across the organization </a:t>
            </a:r>
            <a:endParaRPr lang="en-US" u="sng"/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800"/>
              <a:t>Infrastructure to support the fundraising process (staff, systems, processes)</a:t>
            </a:r>
            <a:endParaRPr lang="en-US"/>
          </a:p>
          <a:p>
            <a:pPr>
              <a:spcAft>
                <a:spcPts val="600"/>
              </a:spcAft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801930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Chart type: Clustered Column. 'Contributions ($ Millions)' by 'Fiscal Year'&#10;&#10;Description automatically generated">
            <a:extLst>
              <a:ext uri="{FF2B5EF4-FFF2-40B4-BE49-F238E27FC236}">
                <a16:creationId xmlns:a16="http://schemas.microsoft.com/office/drawing/2014/main" id="{AC04DD0D-3131-3E92-5771-3EC97EF5C5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145447"/>
              </p:ext>
            </p:extLst>
          </p:nvPr>
        </p:nvGraphicFramePr>
        <p:xfrm>
          <a:off x="1825925" y="208473"/>
          <a:ext cx="5405886" cy="2987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448BF9B-FCEA-8D81-A580-E4D493FB8C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818066"/>
              </p:ext>
            </p:extLst>
          </p:nvPr>
        </p:nvGraphicFramePr>
        <p:xfrm>
          <a:off x="2286000" y="3349717"/>
          <a:ext cx="51149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2034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95AA5C-B6E9-48EC-AB62-3928521D720B}"/>
              </a:ext>
            </a:extLst>
          </p:cNvPr>
          <p:cNvSpPr/>
          <p:nvPr/>
        </p:nvSpPr>
        <p:spPr>
          <a:xfrm>
            <a:off x="1600200" y="674905"/>
            <a:ext cx="5486400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2800"/>
              <a:t>Once at Altitude...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C1FE05-BC9B-4DBB-BC79-565C0DE6741E}"/>
              </a:ext>
            </a:extLst>
          </p:cNvPr>
          <p:cNvSpPr/>
          <p:nvPr/>
        </p:nvSpPr>
        <p:spPr>
          <a:xfrm>
            <a:off x="1219200" y="2743200"/>
            <a:ext cx="470684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EF2437-56D2-41CA-B29A-2D810D67CF56}"/>
              </a:ext>
            </a:extLst>
          </p:cNvPr>
          <p:cNvSpPr txBox="1"/>
          <p:nvPr/>
        </p:nvSpPr>
        <p:spPr>
          <a:xfrm>
            <a:off x="421731" y="1488353"/>
            <a:ext cx="8367409" cy="52168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800"/>
              <a:t>Ultimately, marginal ROI for an experienced major gift officer will be more than 10x</a:t>
            </a:r>
            <a:endParaRPr lang="en-US"/>
          </a:p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800"/>
              <a:t>1x for operations will cover marginal expense</a:t>
            </a:r>
          </a:p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800"/>
              <a:t>9x will be for restricted gifts: plant, new programming, or endowment</a:t>
            </a:r>
          </a:p>
          <a:p>
            <a:pPr marL="914400" lvl="1" indent="-457200">
              <a:spcAft>
                <a:spcPts val="600"/>
              </a:spcAft>
              <a:buFont typeface="Wingdings"/>
              <a:buChar char="Ø"/>
            </a:pPr>
            <a:r>
              <a:rPr lang="en-US" sz="2800"/>
              <a:t>Non-frontline positions will diminish overall ROI, but are essential to enable success, e.g.  operations director,</a:t>
            </a:r>
            <a:r>
              <a:rPr lang="en-US" sz="2800">
                <a:ea typeface="+mn-lt"/>
                <a:cs typeface="+mn-lt"/>
              </a:rPr>
              <a:t> stewardship coordinator, database administrator</a:t>
            </a:r>
            <a:endParaRPr lang="en-US" sz="2800"/>
          </a:p>
          <a:p>
            <a:pPr lvl="1">
              <a:spcAft>
                <a:spcPts val="600"/>
              </a:spcAft>
            </a:pPr>
            <a:endParaRPr lang="en-US" sz="2800"/>
          </a:p>
          <a:p>
            <a:pPr>
              <a:spcAft>
                <a:spcPts val="600"/>
              </a:spcAft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276881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7872"/>
            <a:ext cx="8229600" cy="325796"/>
          </a:xfrm>
        </p:spPr>
        <p:txBody>
          <a:bodyPr>
            <a:normAutofit fontScale="90000"/>
          </a:bodyPr>
          <a:lstStyle/>
          <a:p>
            <a:r>
              <a:rPr lang="en-US" sz="2600">
                <a:solidFill>
                  <a:srgbClr val="000000"/>
                </a:solidFill>
                <a:latin typeface="Arial"/>
                <a:ea typeface="ＭＳ Ｐゴシック" pitchFamily="-60" charset="-128"/>
              </a:rPr>
              <a:t>Wealth Distribution in the U.S.</a:t>
            </a:r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0A72AC3-B156-4E30-9931-9A10482557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819" y="805425"/>
            <a:ext cx="7364361" cy="49095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1734A07-5259-FB45-945F-C0A1880CF330}"/>
              </a:ext>
            </a:extLst>
          </p:cNvPr>
          <p:cNvSpPr txBox="1"/>
          <p:nvPr/>
        </p:nvSpPr>
        <p:spPr>
          <a:xfrm>
            <a:off x="4953000" y="5715000"/>
            <a:ext cx="381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/>
              <a:t>Source: US Federal Reserve</a:t>
            </a:r>
          </a:p>
        </p:txBody>
      </p:sp>
    </p:spTree>
    <p:extLst>
      <p:ext uri="{BB962C8B-B14F-4D97-AF65-F5344CB8AC3E}">
        <p14:creationId xmlns:p14="http://schemas.microsoft.com/office/powerpoint/2010/main" val="2235994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E03CEA-7AD7-F84B-B33B-D4A95AA4D9FC}"/>
              </a:ext>
            </a:extLst>
          </p:cNvPr>
          <p:cNvSpPr txBox="1"/>
          <p:nvPr/>
        </p:nvSpPr>
        <p:spPr>
          <a:xfrm>
            <a:off x="5944483" y="5564954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Source:  Giving USA</a:t>
            </a:r>
          </a:p>
        </p:txBody>
      </p:sp>
      <p:pic>
        <p:nvPicPr>
          <p:cNvPr id="6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DC91A39D-2A14-B85C-4766-6B3A530BA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878" y="779371"/>
            <a:ext cx="7509376" cy="452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967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473894-151E-4B39-8DB8-AD8364CB3230}"/>
              </a:ext>
            </a:extLst>
          </p:cNvPr>
          <p:cNvSpPr/>
          <p:nvPr/>
        </p:nvSpPr>
        <p:spPr>
          <a:xfrm>
            <a:off x="1600200" y="1143000"/>
            <a:ext cx="5486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srgbClr val="000000"/>
                </a:solidFill>
                <a:latin typeface="Arial" pitchFamily="-60" charset="0"/>
                <a:ea typeface="ＭＳ Ｐゴシック" pitchFamily="-60" charset="-128"/>
              </a:rPr>
              <a:t>BASIC FUND-RAISING PRINCIPLES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A164AF2C-535A-4B9B-A411-708F22C9BC28}"/>
              </a:ext>
            </a:extLst>
          </p:cNvPr>
          <p:cNvSpPr>
            <a:spLocks/>
          </p:cNvSpPr>
          <p:nvPr/>
        </p:nvSpPr>
        <p:spPr>
          <a:xfrm>
            <a:off x="1043608" y="3429000"/>
            <a:ext cx="1944216" cy="1800200"/>
          </a:xfrm>
          <a:prstGeom prst="triangle">
            <a:avLst/>
          </a:prstGeom>
          <a:solidFill>
            <a:srgbClr val="4F81BD"/>
          </a:solidFill>
          <a:ln w="25400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D6727E-ACD0-449F-ABE3-25ADD3CB2619}"/>
              </a:ext>
            </a:extLst>
          </p:cNvPr>
          <p:cNvSpPr>
            <a:spLocks/>
          </p:cNvSpPr>
          <p:nvPr/>
        </p:nvSpPr>
        <p:spPr>
          <a:xfrm flipH="1">
            <a:off x="3786977" y="3573016"/>
            <a:ext cx="1800200" cy="1656184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BD6098-DC24-43D8-9733-EF4D76437ED0}"/>
              </a:ext>
            </a:extLst>
          </p:cNvPr>
          <p:cNvSpPr>
            <a:spLocks/>
          </p:cNvSpPr>
          <p:nvPr/>
        </p:nvSpPr>
        <p:spPr>
          <a:xfrm>
            <a:off x="6392485" y="3465004"/>
            <a:ext cx="2016224" cy="1872208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64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A5B7B-7A9D-4FEE-BF4B-BBE3D5517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020762"/>
          </a:xfrm>
        </p:spPr>
        <p:txBody>
          <a:bodyPr>
            <a:normAutofit fontScale="90000"/>
          </a:bodyPr>
          <a:lstStyle/>
          <a:p>
            <a:br>
              <a:rPr lang="en-US">
                <a:solidFill>
                  <a:srgbClr val="000000"/>
                </a:solidFill>
                <a:cs typeface="Tahoma" pitchFamily="34" charset="0"/>
              </a:rPr>
            </a:b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647B4F-B59B-4F9E-B3C5-621F08E88E10}"/>
              </a:ext>
            </a:extLst>
          </p:cNvPr>
          <p:cNvSpPr/>
          <p:nvPr/>
        </p:nvSpPr>
        <p:spPr>
          <a:xfrm>
            <a:off x="1905000" y="56076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>
                <a:solidFill>
                  <a:srgbClr val="000000"/>
                </a:solidFill>
                <a:latin typeface="Arial"/>
                <a:ea typeface="ＭＳ Ｐゴシック" pitchFamily="-60" charset="-128"/>
                <a:cs typeface="Tahoma" pitchFamily="34" charset="0"/>
              </a:rPr>
              <a:t>Donor “Pyramid” is now a Witch’s Hat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2651EA-9B63-460E-ADC6-977135247233}"/>
              </a:ext>
            </a:extLst>
          </p:cNvPr>
          <p:cNvSpPr/>
          <p:nvPr/>
        </p:nvSpPr>
        <p:spPr>
          <a:xfrm>
            <a:off x="2362200" y="2002736"/>
            <a:ext cx="1144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pitchFamily="-60" charset="0"/>
                <a:ea typeface="ＭＳ Ｐゴシック" pitchFamily="-60" charset="-128"/>
              </a:rPr>
              <a:t>Dollars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7BF014-DA11-4D61-BE0E-E481C74E5D4F}"/>
              </a:ext>
            </a:extLst>
          </p:cNvPr>
          <p:cNvSpPr/>
          <p:nvPr/>
        </p:nvSpPr>
        <p:spPr>
          <a:xfrm>
            <a:off x="5105400" y="2002736"/>
            <a:ext cx="17764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pitchFamily="-60" charset="0"/>
                <a:ea typeface="ＭＳ Ｐゴシック" pitchFamily="-60" charset="-128"/>
              </a:rPr>
              <a:t># of Donors</a:t>
            </a:r>
          </a:p>
        </p:txBody>
      </p:sp>
      <p:pic>
        <p:nvPicPr>
          <p:cNvPr id="7" name="Picture 6" descr="Screen shot 2010-12-07 at 8.45.27 PM.png">
            <a:extLst>
              <a:ext uri="{FF2B5EF4-FFF2-40B4-BE49-F238E27FC236}">
                <a16:creationId xmlns:a16="http://schemas.microsoft.com/office/drawing/2014/main" id="{60E5CF2C-67A6-410F-BA1D-85C61F91BA7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7150" y="2514600"/>
            <a:ext cx="6108700" cy="338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116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F2AE41-4F0E-4F20-A6E2-B5241E510BCC}"/>
              </a:ext>
            </a:extLst>
          </p:cNvPr>
          <p:cNvSpPr/>
          <p:nvPr/>
        </p:nvSpPr>
        <p:spPr>
          <a:xfrm>
            <a:off x="2572682" y="478303"/>
            <a:ext cx="43370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>
                <a:solidFill>
                  <a:srgbClr val="000000"/>
                </a:solidFill>
                <a:latin typeface="Arial"/>
                <a:ea typeface="ＭＳ Ｐゴシック" pitchFamily="-60" charset="-128"/>
                <a:cs typeface="Tahoma" pitchFamily="34" charset="0"/>
              </a:rPr>
              <a:t>Affinity, Propensity</a:t>
            </a:r>
            <a:br>
              <a:rPr lang="en-US" sz="3000">
                <a:solidFill>
                  <a:srgbClr val="000000"/>
                </a:solidFill>
                <a:latin typeface="Arial"/>
                <a:ea typeface="ＭＳ Ｐゴシック" pitchFamily="-60" charset="-128"/>
                <a:cs typeface="Tahoma" pitchFamily="34" charset="0"/>
              </a:rPr>
            </a:br>
            <a:r>
              <a:rPr lang="en-US" sz="3000">
                <a:solidFill>
                  <a:srgbClr val="000000"/>
                </a:solidFill>
                <a:latin typeface="Arial"/>
                <a:ea typeface="ＭＳ Ｐゴシック" pitchFamily="-60" charset="-128"/>
                <a:cs typeface="Tahoma" pitchFamily="34" charset="0"/>
              </a:rPr>
              <a:t>and Capacity</a:t>
            </a:r>
          </a:p>
        </p:txBody>
      </p:sp>
      <p:pic>
        <p:nvPicPr>
          <p:cNvPr id="3" name="Picture 2" descr="Screen shot 2010-12-07 at 4.31.06 PM.png">
            <a:extLst>
              <a:ext uri="{FF2B5EF4-FFF2-40B4-BE49-F238E27FC236}">
                <a16:creationId xmlns:a16="http://schemas.microsoft.com/office/drawing/2014/main" id="{AECA91EA-0917-48AC-9A8E-E03F66B0A86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20925" y="1682752"/>
            <a:ext cx="5119550" cy="3643524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9E02A9B-25B0-46C2-861D-968D1FB4A273}"/>
              </a:ext>
            </a:extLst>
          </p:cNvPr>
          <p:cNvCxnSpPr>
            <a:cxnSpLocks/>
          </p:cNvCxnSpPr>
          <p:nvPr/>
        </p:nvCxnSpPr>
        <p:spPr>
          <a:xfrm flipV="1">
            <a:off x="1980407" y="1922705"/>
            <a:ext cx="0" cy="2820194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arrow"/>
          </a:ln>
          <a:effectLst/>
        </p:spPr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00E33853-4689-4FA2-9E27-27E1C279136B}"/>
              </a:ext>
            </a:extLst>
          </p:cNvPr>
          <p:cNvSpPr/>
          <p:nvPr/>
        </p:nvSpPr>
        <p:spPr>
          <a:xfrm>
            <a:off x="1774261" y="474289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898989"/>
                </a:solidFill>
                <a:latin typeface="Arial" pitchFamily="-60" charset="0"/>
                <a:ea typeface="ＭＳ Ｐゴシック" pitchFamily="-60" charset="-128"/>
              </a:rPr>
              <a:t>$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7E2BCE-EEB6-4C89-B30C-95DC1E020512}"/>
              </a:ext>
            </a:extLst>
          </p:cNvPr>
          <p:cNvSpPr/>
          <p:nvPr/>
        </p:nvSpPr>
        <p:spPr>
          <a:xfrm>
            <a:off x="2605539" y="5410200"/>
            <a:ext cx="1170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-60" charset="0"/>
                <a:ea typeface="ＭＳ Ｐゴシック" pitchFamily="-60" charset="-128"/>
              </a:rPr>
              <a:t> Affinity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04D9FBC-7764-4D69-8A1A-D29EB7065D39}"/>
              </a:ext>
            </a:extLst>
          </p:cNvPr>
          <p:cNvCxnSpPr/>
          <p:nvPr/>
        </p:nvCxnSpPr>
        <p:spPr>
          <a:xfrm>
            <a:off x="3962400" y="5641032"/>
            <a:ext cx="3200400" cy="1588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2679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ullseye black and white clipart china cps">
            <a:extLst>
              <a:ext uri="{FF2B5EF4-FFF2-40B4-BE49-F238E27FC236}">
                <a16:creationId xmlns:a16="http://schemas.microsoft.com/office/drawing/2014/main" id="{E205E29B-9C17-4300-9417-DE5BA9EC89D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43000"/>
            <a:ext cx="4663440" cy="43891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40878B43-DDB5-4933-A62B-41CFEAF2914C}"/>
              </a:ext>
            </a:extLst>
          </p:cNvPr>
          <p:cNvSpPr/>
          <p:nvPr/>
        </p:nvSpPr>
        <p:spPr>
          <a:xfrm>
            <a:off x="1752600" y="3070860"/>
            <a:ext cx="1981200" cy="5867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70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95AA5C-B6E9-48EC-AB62-3928521D720B}"/>
              </a:ext>
            </a:extLst>
          </p:cNvPr>
          <p:cNvSpPr/>
          <p:nvPr/>
        </p:nvSpPr>
        <p:spPr>
          <a:xfrm>
            <a:off x="2286000" y="6096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>
                <a:solidFill>
                  <a:srgbClr val="000000"/>
                </a:solidFill>
                <a:latin typeface="Arial"/>
                <a:cs typeface="Tahoma" pitchFamily="34" charset="0"/>
              </a:rPr>
              <a:t>The Secret of Success in Fundraising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C1FE05-BC9B-4DBB-BC79-565C0DE6741E}"/>
              </a:ext>
            </a:extLst>
          </p:cNvPr>
          <p:cNvSpPr/>
          <p:nvPr/>
        </p:nvSpPr>
        <p:spPr>
          <a:xfrm>
            <a:off x="1143000" y="1905000"/>
            <a:ext cx="640080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  <a:t>Optimize Your Activities</a:t>
            </a:r>
            <a:b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</a:b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  <a:t>to focus on those with greatest</a:t>
            </a:r>
            <a:b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</a:b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  <a:t>Affinity, Capacity and Propensity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Bring donors in &amp; up the pyramid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Engage in a genuine relationship to bring them into the inner circle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Ask them for money!!!!!</a:t>
            </a: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3707728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">
  <a:themeElements>
    <a:clrScheme name="Custom 4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empos Headline Light"/>
        <a:ea typeface=""/>
        <a:cs typeface=""/>
      </a:majorFont>
      <a:minorFont>
        <a:latin typeface="Tiempos Text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8f285b7-70fc-4580-aace-12e7bff7f38b">
      <Terms xmlns="http://schemas.microsoft.com/office/infopath/2007/PartnerControls"/>
    </lcf76f155ced4ddcb4097134ff3c332f>
    <TaxCatchAll xmlns="6ed2a763-336e-4bfd-93b0-552879c326c0" xsi:nil="true"/>
    <Location2 xmlns="c8f285b7-70fc-4580-aace-12e7bff7f38b" xsi:nil="true"/>
    <SharedWithUsers xmlns="6ed2a763-336e-4bfd-93b0-552879c326c0">
      <UserInfo>
        <DisplayName>Lauren Alcan</DisplayName>
        <AccountId>871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578298DBB98F429D14D398A876740D" ma:contentTypeVersion="24" ma:contentTypeDescription="Create a new document." ma:contentTypeScope="" ma:versionID="0e6f17d7c98f6412e0c29dde6886d464">
  <xsd:schema xmlns:xsd="http://www.w3.org/2001/XMLSchema" xmlns:xs="http://www.w3.org/2001/XMLSchema" xmlns:p="http://schemas.microsoft.com/office/2006/metadata/properties" xmlns:ns2="c8f285b7-70fc-4580-aace-12e7bff7f38b" xmlns:ns3="6ed2a763-336e-4bfd-93b0-552879c326c0" targetNamespace="http://schemas.microsoft.com/office/2006/metadata/properties" ma:root="true" ma:fieldsID="440afba1cfb6d43de04fdf65a2439545" ns2:_="" ns3:_="">
    <xsd:import namespace="c8f285b7-70fc-4580-aace-12e7bff7f38b"/>
    <xsd:import namespace="6ed2a763-336e-4bfd-93b0-552879c326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Location2" minOccurs="0"/>
                <xsd:element ref="ns2:d612fc06-af06-4e66-95df-ca7b6d651941CountryOrRegion" minOccurs="0"/>
                <xsd:element ref="ns2:d612fc06-af06-4e66-95df-ca7b6d651941State" minOccurs="0"/>
                <xsd:element ref="ns2:d612fc06-af06-4e66-95df-ca7b6d651941City" minOccurs="0"/>
                <xsd:element ref="ns2:d612fc06-af06-4e66-95df-ca7b6d651941PostalCode" minOccurs="0"/>
                <xsd:element ref="ns2:d612fc06-af06-4e66-95df-ca7b6d651941Street" minOccurs="0"/>
                <xsd:element ref="ns2:d612fc06-af06-4e66-95df-ca7b6d651941GeoLoc" minOccurs="0"/>
                <xsd:element ref="ns2:d612fc06-af06-4e66-95df-ca7b6d651941Disp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f285b7-70fc-4580-aace-12e7bff7f3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175de06-682d-4f7c-a92f-cc036add79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Location2" ma:index="24" nillable="true" ma:displayName="Location 2" ma:format="Dropdown" ma:internalName="Location2">
      <xsd:simpleType>
        <xsd:restriction base="dms:Unknown"/>
      </xsd:simpleType>
    </xsd:element>
    <xsd:element name="d612fc06-af06-4e66-95df-ca7b6d651941CountryOrRegion" ma:index="25" nillable="true" ma:displayName="Location 2: Country/Region" ma:internalName="CountryOrRegion" ma:readOnly="true">
      <xsd:simpleType>
        <xsd:restriction base="dms:Text"/>
      </xsd:simpleType>
    </xsd:element>
    <xsd:element name="d612fc06-af06-4e66-95df-ca7b6d651941State" ma:index="26" nillable="true" ma:displayName="Location 2: State" ma:internalName="State" ma:readOnly="true">
      <xsd:simpleType>
        <xsd:restriction base="dms:Text"/>
      </xsd:simpleType>
    </xsd:element>
    <xsd:element name="d612fc06-af06-4e66-95df-ca7b6d651941City" ma:index="27" nillable="true" ma:displayName="Location 2: City" ma:internalName="City" ma:readOnly="true">
      <xsd:simpleType>
        <xsd:restriction base="dms:Text"/>
      </xsd:simpleType>
    </xsd:element>
    <xsd:element name="d612fc06-af06-4e66-95df-ca7b6d651941PostalCode" ma:index="28" nillable="true" ma:displayName="Location 2: Postal Code" ma:internalName="PostalCode" ma:readOnly="true">
      <xsd:simpleType>
        <xsd:restriction base="dms:Text"/>
      </xsd:simpleType>
    </xsd:element>
    <xsd:element name="d612fc06-af06-4e66-95df-ca7b6d651941Street" ma:index="29" nillable="true" ma:displayName="Location 2: Street" ma:internalName="Street" ma:readOnly="true">
      <xsd:simpleType>
        <xsd:restriction base="dms:Text"/>
      </xsd:simpleType>
    </xsd:element>
    <xsd:element name="d612fc06-af06-4e66-95df-ca7b6d651941GeoLoc" ma:index="30" nillable="true" ma:displayName="Location 2: Coordinates" ma:internalName="GeoLoc" ma:readOnly="true">
      <xsd:simpleType>
        <xsd:restriction base="dms:Unknown"/>
      </xsd:simpleType>
    </xsd:element>
    <xsd:element name="d612fc06-af06-4e66-95df-ca7b6d651941DispName" ma:index="31" nillable="true" ma:displayName="Location 2: Name" ma:internalName="DispNa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d2a763-336e-4bfd-93b0-552879c326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ed5f421-fbf3-4713-a690-d8bf0cc742cf}" ma:internalName="TaxCatchAll" ma:showField="CatchAllData" ma:web="6ed2a763-336e-4bfd-93b0-552879c326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2E659B-B638-426A-A20A-8224862EDF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AAC326-3F76-42F8-A288-E880FD203355}">
  <ds:schemaRefs>
    <ds:schemaRef ds:uri="http://schemas.microsoft.com/office/2006/metadata/properties"/>
    <ds:schemaRef ds:uri="http://schemas.microsoft.com/office/infopath/2007/PartnerControls"/>
    <ds:schemaRef ds:uri="c8f285b7-70fc-4580-aace-12e7bff7f38b"/>
    <ds:schemaRef ds:uri="6ed2a763-336e-4bfd-93b0-552879c326c0"/>
  </ds:schemaRefs>
</ds:datastoreItem>
</file>

<file path=customXml/itemProps3.xml><?xml version="1.0" encoding="utf-8"?>
<ds:datastoreItem xmlns:ds="http://schemas.openxmlformats.org/officeDocument/2006/customXml" ds:itemID="{2C3B77C8-E65D-4BDC-9644-BB5438445F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f285b7-70fc-4580-aace-12e7bff7f38b"/>
    <ds:schemaRef ds:uri="6ed2a763-336e-4bfd-93b0-552879c326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SHH-Template</Template>
  <Application>Microsoft Office PowerPoint</Application>
  <PresentationFormat>On-screen Show (4:3)</PresentationFormat>
  <Slides>20</Slides>
  <Notes>10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Blank </vt:lpstr>
      <vt:lpstr>PowerPoint Presentation</vt:lpstr>
      <vt:lpstr>PowerPoint Presentation</vt:lpstr>
      <vt:lpstr>Wealth Distribution in the U.S.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Goldman</dc:creator>
  <cp:revision>14</cp:revision>
  <cp:lastPrinted>2019-12-11T18:08:10Z</cp:lastPrinted>
  <dcterms:created xsi:type="dcterms:W3CDTF">2019-12-09T19:03:19Z</dcterms:created>
  <dcterms:modified xsi:type="dcterms:W3CDTF">2023-03-20T18:52:25Z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0x0101009F578298DBB98F429D14D398A876740D</vt:lpwstr>
  </property>
  <property fmtid="{D5CDD505-2E9C-101B-9397-08002B2CF9AE}" pid="3" name="MediaServiceImageTags">
    <vt:lpwstr/>
  </property>
</Properties>
</file>